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3"/>
    <p:restoredTop sz="78086"/>
  </p:normalViewPr>
  <p:slideViewPr>
    <p:cSldViewPr snapToGrid="0" snapToObjects="1">
      <p:cViewPr varScale="1">
        <p:scale>
          <a:sx n="129" d="100"/>
          <a:sy n="129" d="100"/>
        </p:scale>
        <p:origin x="7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You don’t simplify any further for this exercise.</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a:t>
            </a:r>
            <a:r>
              <a:rPr lang="en-US"/>
              <a:t>Not N </a:t>
            </a:r>
            <a:r>
              <a:rPr lang="en-US" dirty="0"/>
              <a:t>takes the place of C</a:t>
            </a:r>
          </a:p>
          <a:p>
            <a:r>
              <a:rPr lang="en-US" dirty="0"/>
              <a:t>5. Not A takes the place of Not A and DE takes the place of Not B</a:t>
            </a:r>
          </a:p>
          <a:p>
            <a:r>
              <a:rPr lang="en-US" dirty="0"/>
              <a:t>  - Sometimes easier to think: Negate each term, change OR to AND and place them under the NOT </a:t>
            </a:r>
          </a:p>
          <a:p>
            <a:r>
              <a:rPr lang="en-US" dirty="0"/>
              <a:t>    - NOT NOT A</a:t>
            </a:r>
          </a:p>
          <a:p>
            <a:r>
              <a:rPr lang="en-US" dirty="0"/>
              <a:t>    - Not DE</a:t>
            </a:r>
          </a:p>
          <a:p>
            <a:r>
              <a:rPr lang="en-US" dirty="0"/>
              <a:t>6. Going from right side of the identity to left side of the identity on this one.</a:t>
            </a:r>
          </a:p>
          <a:p>
            <a:r>
              <a:rPr lang="en-US" dirty="0"/>
              <a:t>   - NOT MN takes the place of A, P NOT Q R takes the place of B</a:t>
            </a:r>
          </a:p>
          <a:p>
            <a:r>
              <a:rPr lang="en-US" dirty="0"/>
              <a:t>     - Sometimes easier to think: Negate each term, replace OR with AND, and remove the NOT.</a:t>
            </a:r>
          </a:p>
          <a:p>
            <a:r>
              <a:rPr lang="en-US" dirty="0"/>
              <a:t>     - NOT NOT MN (which is just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just lists all of the steps that I used.</a:t>
            </a:r>
          </a:p>
          <a:p>
            <a:r>
              <a:rPr lang="en-US" dirty="0"/>
              <a:t>There are many different ways to arrive at the same result.</a:t>
            </a:r>
          </a:p>
          <a:p>
            <a:r>
              <a:rPr lang="en-US" dirty="0"/>
              <a:t>There is no definitive way to decide which identity to choose when you have several choices.</a:t>
            </a:r>
          </a:p>
          <a:p>
            <a:r>
              <a:rPr lang="en-US" dirty="0"/>
              <a:t>  - Often moving toward something similar is the right choice.</a:t>
            </a:r>
          </a:p>
          <a:p>
            <a:r>
              <a:rPr lang="en-US" dirty="0"/>
              <a:t>  - But sometimes you have to make things more complicated to get to a place where it will get simpler.</a:t>
            </a:r>
          </a:p>
          <a:p>
            <a:r>
              <a:rPr lang="en-US" dirty="0"/>
              <a:t>  - Just practicing and gaining experience will help.</a:t>
            </a:r>
          </a:p>
          <a:p>
            <a:r>
              <a:rPr lang="en-US" dirty="0"/>
              <a:t>  - You’ll get more practice in MATH 211.</a:t>
            </a:r>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a:p>
            <a:endParaRPr lang="en-US" dirty="0"/>
          </a:p>
          <a:p>
            <a:r>
              <a:rPr lang="en-US" dirty="0"/>
              <a:t>But, my advice is to not try to skip too many steps.</a:t>
            </a:r>
          </a:p>
          <a:p>
            <a:r>
              <a:rPr lang="en-US" dirty="0"/>
              <a:t>  - You need to show enough work and clearly label identities.</a:t>
            </a:r>
          </a:p>
          <a:p>
            <a:r>
              <a:rPr lang="en-US" dirty="0"/>
              <a:t>  - Remember, it is about the process, not about the answer.</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~100 billion (10^11) was the record in 2022</a:t>
            </a:r>
          </a:p>
          <a:p>
            <a:r>
              <a:rPr lang="en-US" dirty="0"/>
              <a:t>  - Intel predicts one trillion (10^12) by 2030.</a:t>
            </a:r>
          </a:p>
          <a:p>
            <a:r>
              <a:rPr lang="en-US" dirty="0"/>
              <a:t>  - Which is about 10x more in 8 years</a:t>
            </a:r>
          </a:p>
          <a:p>
            <a:r>
              <a:rPr lang="en-US" dirty="0"/>
              <a:t>    - 4 doublings (every 2 years) would predict 16x more.</a:t>
            </a:r>
          </a:p>
          <a:p>
            <a:r>
              <a:rPr lang="en-US" dirty="0"/>
              <a:t>    - so perhaps a little slower than Moore’s law… (next slide).</a:t>
            </a:r>
          </a:p>
          <a:p>
            <a:endParaRPr lang="en-US" dirty="0"/>
          </a:p>
          <a:p>
            <a:r>
              <a:rPr lang="en-US" dirty="0"/>
              <a:t>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For example, for 5 years starting from the 4004 chip</a:t>
            </a:r>
          </a:p>
          <a:p>
            <a:r>
              <a:rPr lang="en-US" dirty="0"/>
              <a:t>    - 4004 chip had 2300 transistors in 1971.</a:t>
            </a:r>
          </a:p>
          <a:p>
            <a:r>
              <a:rPr lang="en-US" dirty="0"/>
              <a:t>    - 8086 chip had 29,000 transistors in 1976.</a:t>
            </a:r>
          </a:p>
          <a:p>
            <a:endParaRPr lang="en-US" dirty="0"/>
          </a:p>
          <a:p>
            <a:r>
              <a:rPr lang="en-US" dirty="0"/>
              <a:t>    - The prediction would be:</a:t>
            </a:r>
          </a:p>
          <a:p>
            <a:r>
              <a:rPr lang="en-US" dirty="0"/>
              <a:t>      - 2300 transistors in 1971 then a year later</a:t>
            </a:r>
          </a:p>
          <a:p>
            <a:r>
              <a:rPr lang="en-US" dirty="0"/>
              <a:t>      - 4,600 transistors in 1972 then a year later</a:t>
            </a:r>
          </a:p>
          <a:p>
            <a:r>
              <a:rPr lang="en-US" dirty="0"/>
              <a:t>      - 9,200 transistors in 1973 then a year later</a:t>
            </a:r>
          </a:p>
          <a:p>
            <a:r>
              <a:rPr lang="en-US" dirty="0"/>
              <a:t>       -18,400 transistors in 1974 then a year later</a:t>
            </a:r>
          </a:p>
          <a:p>
            <a:r>
              <a:rPr lang="en-US" dirty="0"/>
              <a:t>      - 36,800 transistors in 1975 then a year later</a:t>
            </a:r>
          </a:p>
          <a:p>
            <a:r>
              <a:rPr lang="en-US" dirty="0"/>
              <a:t>      - 73,600 transistors in 1976</a:t>
            </a:r>
          </a:p>
          <a:p>
            <a:r>
              <a:rPr lang="en-US" dirty="0"/>
              <a:t>        - Which is more that what actually happened</a:t>
            </a:r>
          </a:p>
          <a:p>
            <a:r>
              <a:rPr lang="en-US" dirty="0"/>
              <a:t>        - Suggesting the doubling took a little longer than a year</a:t>
            </a:r>
          </a:p>
          <a:p>
            <a:r>
              <a:rPr lang="en-US" dirty="0"/>
              <a:t>        - Which is why the prediction was later adjusted to 24 months.</a:t>
            </a:r>
          </a:p>
          <a:p>
            <a:r>
              <a:rPr lang="en-US" dirty="0"/>
              <a:t>        - Which is what is shown on the graph.</a:t>
            </a:r>
          </a:p>
          <a:p>
            <a:endParaRPr lang="en-US" dirty="0"/>
          </a:p>
          <a:p>
            <a:r>
              <a:rPr lang="en-US" dirty="0"/>
              <a:t>With the M1 Ultra at 10^11 transistors in 2022 that seems to be ahead of pace.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(A AND B) OR (A AND C) is equivalent to A AND (B OR C)</a:t>
            </a:r>
          </a:p>
          <a:p>
            <a:r>
              <a:rPr lang="en-US" dirty="0"/>
              <a:t>  - Factoring out the A.</a:t>
            </a:r>
          </a:p>
          <a:p>
            <a:endParaRPr lang="en-US" dirty="0"/>
          </a:p>
          <a:p>
            <a:r>
              <a:rPr lang="en-US" dirty="0"/>
              <a:t>So if we have this circuit…</a:t>
            </a:r>
          </a:p>
          <a:p>
            <a:r>
              <a:rPr lang="en-US" dirty="0"/>
              <a:t>  - We can write its logic expression using our substitution method.</a:t>
            </a:r>
          </a:p>
          <a:p>
            <a:r>
              <a:rPr lang="en-US" dirty="0"/>
              <a:t>  - We can then apply the identity with A=Q, B=P and C=R to get an equivalent expression.</a:t>
            </a:r>
          </a:p>
          <a:p>
            <a:r>
              <a:rPr lang="en-US" dirty="0"/>
              <a:t>  - We can then turn that equivalent expression back into a circuit</a:t>
            </a:r>
          </a:p>
          <a:p>
            <a:r>
              <a:rPr lang="en-US" dirty="0"/>
              <a:t>  - 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for all of these is the same as what we saw on the previous slide… </a:t>
            </a:r>
          </a:p>
          <a:p>
            <a:r>
              <a:rPr lang="en-US" dirty="0"/>
              <a:t>  - You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will </a:t>
            </a:r>
          </a:p>
          <a:p>
            <a:r>
              <a:rPr lang="en-US" dirty="0"/>
              <a:t>  - require fewer gates or fewer transistors or </a:t>
            </a:r>
          </a:p>
          <a:p>
            <a:r>
              <a:rPr lang="en-US" dirty="0"/>
              <a:t>  - give a circuit with a smaller propagation delay or </a:t>
            </a:r>
          </a:p>
          <a:p>
            <a:r>
              <a:rPr lang="en-US" dirty="0"/>
              <a:t>  - possibly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 and there is a PDF of it linked on the course page.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Produce a truth table for X from the original circuit.</a:t>
            </a:r>
          </a:p>
          <a:p>
            <a:r>
              <a:rPr lang="en-US" dirty="0"/>
              <a:t>  - Produce a truth table for X using the new circuit.</a:t>
            </a:r>
          </a:p>
          <a:p>
            <a:r>
              <a:rPr lang="en-US" dirty="0"/>
              <a:t>  - If they match then </a:t>
            </a:r>
          </a:p>
          <a:p>
            <a:r>
              <a:rPr lang="en-US" dirty="0"/>
              <a:t>    - For every possible input the circuits produce the same output.</a:t>
            </a:r>
          </a:p>
          <a:p>
            <a:r>
              <a:rPr lang="en-US" dirty="0"/>
              <a:t>    - So, they compute the same Boolean function.</a:t>
            </a:r>
          </a:p>
          <a:p>
            <a:r>
              <a:rPr lang="en-US" dirty="0"/>
              <a:t>    - So, they are equivalent.</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your review and/or practice later.</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5.png"/><Relationship Id="rId18" Type="http://schemas.openxmlformats.org/officeDocument/2006/relationships/image" Target="../media/image47.png"/><Relationship Id="rId3" Type="http://schemas.openxmlformats.org/officeDocument/2006/relationships/image" Target="../media/image35.png"/><Relationship Id="rId21" Type="http://schemas.openxmlformats.org/officeDocument/2006/relationships/image" Target="../media/image50.png"/><Relationship Id="rId7" Type="http://schemas.openxmlformats.org/officeDocument/2006/relationships/image" Target="../media/image44.png"/><Relationship Id="rId12" Type="http://schemas.openxmlformats.org/officeDocument/2006/relationships/image" Target="../media/image54.png"/><Relationship Id="rId17" Type="http://schemas.openxmlformats.org/officeDocument/2006/relationships/image" Target="../media/image43.png"/><Relationship Id="rId2" Type="http://schemas.openxmlformats.org/officeDocument/2006/relationships/notesSlide" Target="../notesSlides/notesSlide12.xml"/><Relationship Id="rId16" Type="http://schemas.openxmlformats.org/officeDocument/2006/relationships/image" Target="../media/image40.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image" Target="../media/image42.png"/><Relationship Id="rId15" Type="http://schemas.openxmlformats.org/officeDocument/2006/relationships/image" Target="../media/image57.png"/><Relationship Id="rId23" Type="http://schemas.openxmlformats.org/officeDocument/2006/relationships/image" Target="../media/image61.png"/><Relationship Id="rId10" Type="http://schemas.openxmlformats.org/officeDocument/2006/relationships/image" Target="../media/image52.png"/><Relationship Id="rId19" Type="http://schemas.openxmlformats.org/officeDocument/2006/relationships/image" Target="../media/image5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6.png"/><Relationship Id="rId22"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1.png"/><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37.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36.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6.tiff"/><Relationship Id="rId5" Type="http://schemas.openxmlformats.org/officeDocument/2006/relationships/hyperlink" Target="https://creativecommons.org/licenses/by/4.0/" TargetMode="Externa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8.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a:t>HA4 </a:t>
            </a:r>
            <a:r>
              <a:rPr lang="en-US" dirty="0"/>
              <a:t>-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a:t>Spring 2023</a:t>
            </a:r>
            <a:endParaRPr lang="en-US" dirty="0"/>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FC7187-C7AE-F090-63D1-8E0DBFC81851}"/>
              </a:ext>
            </a:extLst>
          </p:cNvPr>
          <p:cNvGrpSpPr/>
          <p:nvPr/>
        </p:nvGrpSpPr>
        <p:grpSpPr>
          <a:xfrm>
            <a:off x="4575188" y="3496667"/>
            <a:ext cx="4293163" cy="338554"/>
            <a:chOff x="4575188" y="3496667"/>
            <a:chExt cx="4293163"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293163"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121187-EA54-9E2F-4AB7-3CDC94580394}"/>
                    </a:ext>
                  </a:extLst>
                </p:cNvPr>
                <p:cNvSpPr txBox="1"/>
                <p:nvPr/>
              </p:nvSpPr>
              <p:spPr>
                <a:xfrm>
                  <a:off x="7172983" y="3526996"/>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8" name="TextBox 7">
                  <a:extLst>
                    <a:ext uri="{FF2B5EF4-FFF2-40B4-BE49-F238E27FC236}">
                      <a16:creationId xmlns:a16="http://schemas.microsoft.com/office/drawing/2014/main" id="{F1121187-EA54-9E2F-4AB7-3CDC94580394}"/>
                    </a:ext>
                  </a:extLst>
                </p:cNvPr>
                <p:cNvSpPr txBox="1">
                  <a:spLocks noRot="1" noChangeAspect="1" noMove="1" noResize="1" noEditPoints="1" noAdjustHandles="1" noChangeArrowheads="1" noChangeShapeType="1" noTextEdit="1"/>
                </p:cNvSpPr>
                <p:nvPr/>
              </p:nvSpPr>
              <p:spPr>
                <a:xfrm>
                  <a:off x="7172983" y="3526996"/>
                  <a:ext cx="1488228" cy="263534"/>
                </a:xfrm>
                <a:prstGeom prst="rect">
                  <a:avLst/>
                </a:prstGeom>
                <a:blipFill>
                  <a:blip r:embed="rId6"/>
                  <a:stretch>
                    <a:fillRect l="-1681" t="-4545" r="-840" b="-31818"/>
                  </a:stretch>
                </a:blipFill>
              </p:spPr>
              <p:txBody>
                <a:bodyPr/>
                <a:lstStyle/>
                <a:p>
                  <a:r>
                    <a:rPr lang="en-US">
                      <a:noFill/>
                    </a:rPr>
                    <a:t> </a:t>
                  </a:r>
                </a:p>
              </p:txBody>
            </p:sp>
          </mc:Fallback>
        </mc:AlternateContent>
      </p:grp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51371" y="3402038"/>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51371" y="3402038"/>
                <a:ext cx="3089115"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7254363"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7343459"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7239135"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7188769"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7151130"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7201497"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35F607-9C8F-A249-879E-022C08494009}"/>
                  </a:ext>
                </a:extLst>
              </p:cNvPr>
              <p:cNvSpPr txBox="1"/>
              <p:nvPr/>
            </p:nvSpPr>
            <p:spPr>
              <a:xfrm>
                <a:off x="7450763"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7450763" y="2200181"/>
                <a:ext cx="966868" cy="215444"/>
              </a:xfrm>
              <a:prstGeom prst="rect">
                <a:avLst/>
              </a:prstGeom>
              <a:blipFill>
                <a:blip r:embed="rId10"/>
                <a:stretch>
                  <a:fillRect l="-2597" r="-389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D11016-23AE-6443-A9A5-E548B527B73E}"/>
                  </a:ext>
                </a:extLst>
              </p:cNvPr>
              <p:cNvSpPr txBox="1"/>
              <p:nvPr/>
            </p:nvSpPr>
            <p:spPr>
              <a:xfrm>
                <a:off x="7626901"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626901" y="2654189"/>
                <a:ext cx="614592" cy="215444"/>
              </a:xfrm>
              <a:prstGeom prst="rect">
                <a:avLst/>
              </a:prstGeom>
              <a:blipFill>
                <a:blip r:embed="rId11"/>
                <a:stretch>
                  <a:fillRect l="-4082" r="-612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C49B41-6076-CF46-BDEB-AFC78813D314}"/>
                  </a:ext>
                </a:extLst>
              </p:cNvPr>
              <p:cNvSpPr txBox="1"/>
              <p:nvPr/>
            </p:nvSpPr>
            <p:spPr>
              <a:xfrm>
                <a:off x="7093678"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7093678" y="3128157"/>
                <a:ext cx="1681038" cy="215444"/>
              </a:xfrm>
              <a:prstGeom prst="rect">
                <a:avLst/>
              </a:prstGeom>
              <a:blipFill>
                <a:blip r:embed="rId12"/>
                <a:stretch>
                  <a:fillRect l="-1504" r="-3759"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30D7CCD-847D-E343-95D2-70C6E6A054AF}"/>
                  </a:ext>
                </a:extLst>
              </p:cNvPr>
              <p:cNvSpPr txBox="1"/>
              <p:nvPr/>
            </p:nvSpPr>
            <p:spPr>
              <a:xfrm>
                <a:off x="6838128"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838128" y="3605797"/>
                <a:ext cx="2192139" cy="215444"/>
              </a:xfrm>
              <a:prstGeom prst="rect">
                <a:avLst/>
              </a:prstGeom>
              <a:blipFill>
                <a:blip r:embed="rId13"/>
                <a:stretch>
                  <a:fillRect r="-2312"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791738"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B30FA9-7238-72E2-4406-D602E1C87996}"/>
                  </a:ext>
                </a:extLst>
              </p:cNvPr>
              <p:cNvSpPr txBox="1"/>
              <p:nvPr/>
            </p:nvSpPr>
            <p:spPr>
              <a:xfrm>
                <a:off x="7168750"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3" name="TextBox 2">
                <a:extLst>
                  <a:ext uri="{FF2B5EF4-FFF2-40B4-BE49-F238E27FC236}">
                    <a16:creationId xmlns:a16="http://schemas.microsoft.com/office/drawing/2014/main" id="{F1B30FA9-7238-72E2-4406-D602E1C87996}"/>
                  </a:ext>
                </a:extLst>
              </p:cNvPr>
              <p:cNvSpPr txBox="1">
                <a:spLocks noRot="1" noChangeAspect="1" noMove="1" noResize="1" noEditPoints="1" noAdjustHandles="1" noChangeArrowheads="1" noChangeShapeType="1" noTextEdit="1"/>
              </p:cNvSpPr>
              <p:nvPr/>
            </p:nvSpPr>
            <p:spPr>
              <a:xfrm>
                <a:off x="7168750" y="4084757"/>
                <a:ext cx="1488228" cy="263534"/>
              </a:xfrm>
              <a:prstGeom prst="rect">
                <a:avLst/>
              </a:prstGeom>
              <a:blipFill>
                <a:blip r:embed="rId14"/>
                <a:stretch>
                  <a:fillRect l="-1695" t="-4545" r="-169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16D959-3CA3-6EAE-5742-EE243F87AC2D}"/>
                  </a:ext>
                </a:extLst>
              </p:cNvPr>
              <p:cNvSpPr txBox="1"/>
              <p:nvPr/>
            </p:nvSpPr>
            <p:spPr>
              <a:xfrm>
                <a:off x="6990190"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 name="TextBox 3">
                <a:extLst>
                  <a:ext uri="{FF2B5EF4-FFF2-40B4-BE49-F238E27FC236}">
                    <a16:creationId xmlns:a16="http://schemas.microsoft.com/office/drawing/2014/main" id="{DC16D959-3CA3-6EAE-5742-EE243F87AC2D}"/>
                  </a:ext>
                </a:extLst>
              </p:cNvPr>
              <p:cNvSpPr txBox="1">
                <a:spLocks noRot="1" noChangeAspect="1" noMove="1" noResize="1" noEditPoints="1" noAdjustHandles="1" noChangeArrowheads="1" noChangeShapeType="1" noTextEdit="1"/>
              </p:cNvSpPr>
              <p:nvPr/>
            </p:nvSpPr>
            <p:spPr>
              <a:xfrm>
                <a:off x="6990190" y="4546800"/>
                <a:ext cx="1784526" cy="263534"/>
              </a:xfrm>
              <a:prstGeom prst="rect">
                <a:avLst/>
              </a:prstGeom>
              <a:blipFill>
                <a:blip r:embed="rId15"/>
                <a:stretch>
                  <a:fillRect l="-1418" t="-4762" r="-1418" b="-33333"/>
                </a:stretch>
              </a:blipFill>
            </p:spPr>
            <p:txBody>
              <a:bodyPr/>
              <a:lstStyle/>
              <a:p>
                <a:r>
                  <a:rPr lang="en-US">
                    <a:noFill/>
                  </a:rPr>
                  <a:t> </a:t>
                </a:r>
              </a:p>
            </p:txBody>
          </p:sp>
        </mc:Fallback>
      </mc:AlternateContent>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49626" y="3400293"/>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49626" y="3400293"/>
                <a:ext cx="3089114"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7254359"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7343455"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7239131"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7188765"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7151126"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7201493"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09731"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79173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9C8ED7-0804-0B4E-8F02-430A55BB999C}"/>
                  </a:ext>
                </a:extLst>
              </p:cNvPr>
              <p:cNvSpPr txBox="1"/>
              <p:nvPr/>
            </p:nvSpPr>
            <p:spPr>
              <a:xfrm>
                <a:off x="3413465"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413465" y="1978141"/>
                <a:ext cx="339131" cy="430887"/>
              </a:xfrm>
              <a:prstGeom prst="rect">
                <a:avLst/>
              </a:prstGeom>
              <a:blipFill>
                <a:blip r:embed="rId10"/>
                <a:stretch>
                  <a:fillRect l="-17857" r="-1785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811A67-429B-8049-A89C-E4D6EB3C11C7}"/>
                  </a:ext>
                </a:extLst>
              </p:cNvPr>
              <p:cNvSpPr txBox="1"/>
              <p:nvPr/>
            </p:nvSpPr>
            <p:spPr>
              <a:xfrm>
                <a:off x="3413465"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413465" y="2456812"/>
                <a:ext cx="339004" cy="430887"/>
              </a:xfrm>
              <a:prstGeom prst="rect">
                <a:avLst/>
              </a:prstGeom>
              <a:blipFill>
                <a:blip r:embed="rId11"/>
                <a:stretch>
                  <a:fillRect l="-17857" r="-1785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BEED3D-2844-4845-9076-3F26260DD299}"/>
                  </a:ext>
                </a:extLst>
              </p:cNvPr>
              <p:cNvSpPr txBox="1"/>
              <p:nvPr/>
            </p:nvSpPr>
            <p:spPr>
              <a:xfrm>
                <a:off x="3413465"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xmlns="">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413465" y="2913642"/>
                <a:ext cx="1787092" cy="430887"/>
              </a:xfrm>
              <a:prstGeom prst="rect">
                <a:avLst/>
              </a:prstGeom>
              <a:blipFill>
                <a:blip r:embed="rId12"/>
                <a:stretch>
                  <a:fillRect l="-352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9B809E-459B-BA47-A73C-C798ADBF92DF}"/>
                  </a:ext>
                </a:extLst>
              </p:cNvPr>
              <p:cNvSpPr txBox="1"/>
              <p:nvPr/>
            </p:nvSpPr>
            <p:spPr>
              <a:xfrm>
                <a:off x="3413465"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413465" y="3396445"/>
                <a:ext cx="1907830" cy="430887"/>
              </a:xfrm>
              <a:prstGeom prst="rect">
                <a:avLst/>
              </a:prstGeom>
              <a:blipFill>
                <a:blip r:embed="rId13"/>
                <a:stretch>
                  <a:fillRect l="-328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E54338-0660-DA42-A0B1-3C7A12AB0B13}"/>
                  </a:ext>
                </a:extLst>
              </p:cNvPr>
              <p:cNvSpPr txBox="1"/>
              <p:nvPr/>
            </p:nvSpPr>
            <p:spPr>
              <a:xfrm>
                <a:off x="3413465"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413465" y="3856168"/>
                <a:ext cx="974561" cy="527004"/>
              </a:xfrm>
              <a:prstGeom prst="rect">
                <a:avLst/>
              </a:prstGeom>
              <a:blipFill>
                <a:blip r:embed="rId14"/>
                <a:stretch>
                  <a:fillRect l="-6410" t="-6977" r="-12821"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7B93191-0614-0048-A397-1A86ED8F003B}"/>
                  </a:ext>
                </a:extLst>
              </p:cNvPr>
              <p:cNvSpPr txBox="1"/>
              <p:nvPr/>
            </p:nvSpPr>
            <p:spPr>
              <a:xfrm>
                <a:off x="3393764"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393764" y="4333233"/>
                <a:ext cx="1479700" cy="489108"/>
              </a:xfrm>
              <a:prstGeom prst="rect">
                <a:avLst/>
              </a:prstGeom>
              <a:blipFill>
                <a:blip r:embed="rId15"/>
                <a:stretch>
                  <a:fillRect l="-4274" r="-4274"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10CB9B-7614-B647-95C1-395C7F241EB7}"/>
                  </a:ext>
                </a:extLst>
              </p:cNvPr>
              <p:cNvSpPr txBox="1"/>
              <p:nvPr/>
            </p:nvSpPr>
            <p:spPr>
              <a:xfrm>
                <a:off x="7450759"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7450759" y="2200181"/>
                <a:ext cx="966868" cy="215444"/>
              </a:xfrm>
              <a:prstGeom prst="rect">
                <a:avLst/>
              </a:prstGeom>
              <a:blipFill>
                <a:blip r:embed="rId16"/>
                <a:stretch>
                  <a:fillRect l="-2597" r="-3896"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DC7B3B-C482-584C-9C51-2A065213E626}"/>
                  </a:ext>
                </a:extLst>
              </p:cNvPr>
              <p:cNvSpPr txBox="1"/>
              <p:nvPr/>
            </p:nvSpPr>
            <p:spPr>
              <a:xfrm>
                <a:off x="7626897"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626897" y="2654189"/>
                <a:ext cx="614592" cy="215444"/>
              </a:xfrm>
              <a:prstGeom prst="rect">
                <a:avLst/>
              </a:prstGeom>
              <a:blipFill>
                <a:blip r:embed="rId17"/>
                <a:stretch>
                  <a:fillRect l="-4082" r="-612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FDFEDE7-89FA-EC44-BF11-304B50837017}"/>
                  </a:ext>
                </a:extLst>
              </p:cNvPr>
              <p:cNvSpPr txBox="1"/>
              <p:nvPr/>
            </p:nvSpPr>
            <p:spPr>
              <a:xfrm>
                <a:off x="7093674"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7093674" y="3128157"/>
                <a:ext cx="1681038" cy="215444"/>
              </a:xfrm>
              <a:prstGeom prst="rect">
                <a:avLst/>
              </a:prstGeom>
              <a:blipFill>
                <a:blip r:embed="rId18"/>
                <a:stretch>
                  <a:fillRect l="-1504" r="-3759"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8A48FF-CF58-B24D-AC5F-2603066D698B}"/>
                  </a:ext>
                </a:extLst>
              </p:cNvPr>
              <p:cNvSpPr txBox="1"/>
              <p:nvPr/>
            </p:nvSpPr>
            <p:spPr>
              <a:xfrm>
                <a:off x="6838124"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838124" y="3605797"/>
                <a:ext cx="2192139" cy="215444"/>
              </a:xfrm>
              <a:prstGeom prst="rect">
                <a:avLst/>
              </a:prstGeom>
              <a:blipFill>
                <a:blip r:embed="rId19"/>
                <a:stretch>
                  <a:fillRect r="-2312"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83884B-AFC5-8A7F-E04A-4D4EE1527C73}"/>
                  </a:ext>
                </a:extLst>
              </p:cNvPr>
              <p:cNvSpPr txBox="1"/>
              <p:nvPr/>
            </p:nvSpPr>
            <p:spPr>
              <a:xfrm>
                <a:off x="7168746"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3" name="TextBox 2">
                <a:extLst>
                  <a:ext uri="{FF2B5EF4-FFF2-40B4-BE49-F238E27FC236}">
                    <a16:creationId xmlns:a16="http://schemas.microsoft.com/office/drawing/2014/main" id="{8683884B-AFC5-8A7F-E04A-4D4EE1527C73}"/>
                  </a:ext>
                </a:extLst>
              </p:cNvPr>
              <p:cNvSpPr txBox="1">
                <a:spLocks noRot="1" noChangeAspect="1" noMove="1" noResize="1" noEditPoints="1" noAdjustHandles="1" noChangeArrowheads="1" noChangeShapeType="1" noTextEdit="1"/>
              </p:cNvSpPr>
              <p:nvPr/>
            </p:nvSpPr>
            <p:spPr>
              <a:xfrm>
                <a:off x="7168746" y="4084757"/>
                <a:ext cx="1488228" cy="263534"/>
              </a:xfrm>
              <a:prstGeom prst="rect">
                <a:avLst/>
              </a:prstGeom>
              <a:blipFill>
                <a:blip r:embed="rId20"/>
                <a:stretch>
                  <a:fillRect l="-1695" t="-4545" r="-169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4EE8EB-541D-8ED6-DD29-C26CDD39E580}"/>
                  </a:ext>
                </a:extLst>
              </p:cNvPr>
              <p:cNvSpPr txBox="1"/>
              <p:nvPr/>
            </p:nvSpPr>
            <p:spPr>
              <a:xfrm>
                <a:off x="6990186"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 name="TextBox 3">
                <a:extLst>
                  <a:ext uri="{FF2B5EF4-FFF2-40B4-BE49-F238E27FC236}">
                    <a16:creationId xmlns:a16="http://schemas.microsoft.com/office/drawing/2014/main" id="{A24EE8EB-541D-8ED6-DD29-C26CDD39E580}"/>
                  </a:ext>
                </a:extLst>
              </p:cNvPr>
              <p:cNvSpPr txBox="1">
                <a:spLocks noRot="1" noChangeAspect="1" noMove="1" noResize="1" noEditPoints="1" noAdjustHandles="1" noChangeArrowheads="1" noChangeShapeType="1" noTextEdit="1"/>
              </p:cNvSpPr>
              <p:nvPr/>
            </p:nvSpPr>
            <p:spPr>
              <a:xfrm>
                <a:off x="6990186" y="4546800"/>
                <a:ext cx="1784526" cy="263534"/>
              </a:xfrm>
              <a:prstGeom prst="rect">
                <a:avLst/>
              </a:prstGeom>
              <a:blipFill>
                <a:blip r:embed="rId21"/>
                <a:stretch>
                  <a:fillRect l="-1418" t="-4762" r="-141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F68DA3-890F-7FAA-FCEA-D32F881FC9E0}"/>
                  </a:ext>
                </a:extLst>
              </p:cNvPr>
              <p:cNvSpPr txBox="1"/>
              <p:nvPr/>
            </p:nvSpPr>
            <p:spPr>
              <a:xfrm>
                <a:off x="4351468" y="3871184"/>
                <a:ext cx="1342034" cy="48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5" name="TextBox 4">
                <a:extLst>
                  <a:ext uri="{FF2B5EF4-FFF2-40B4-BE49-F238E27FC236}">
                    <a16:creationId xmlns:a16="http://schemas.microsoft.com/office/drawing/2014/main" id="{3FF68DA3-890F-7FAA-FCEA-D32F881FC9E0}"/>
                  </a:ext>
                </a:extLst>
              </p:cNvPr>
              <p:cNvSpPr txBox="1">
                <a:spLocks noRot="1" noChangeAspect="1" noMove="1" noResize="1" noEditPoints="1" noAdjustHandles="1" noChangeArrowheads="1" noChangeShapeType="1" noTextEdit="1"/>
              </p:cNvSpPr>
              <p:nvPr/>
            </p:nvSpPr>
            <p:spPr>
              <a:xfrm>
                <a:off x="4351468" y="3871184"/>
                <a:ext cx="1342034" cy="486287"/>
              </a:xfrm>
              <a:prstGeom prst="rect">
                <a:avLst/>
              </a:prstGeom>
              <a:blipFill>
                <a:blip r:embed="rId22"/>
                <a:stretch>
                  <a:fillRect l="-1869" r="-8411"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1DCA72-2453-80AF-94B5-BE02B4D75807}"/>
                  </a:ext>
                </a:extLst>
              </p:cNvPr>
              <p:cNvSpPr txBox="1"/>
              <p:nvPr/>
            </p:nvSpPr>
            <p:spPr>
              <a:xfrm>
                <a:off x="4889960" y="4310875"/>
                <a:ext cx="1847172"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𝑀𝑁</m:t>
                      </m:r>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23" name="TextBox 22">
                <a:extLst>
                  <a:ext uri="{FF2B5EF4-FFF2-40B4-BE49-F238E27FC236}">
                    <a16:creationId xmlns:a16="http://schemas.microsoft.com/office/drawing/2014/main" id="{0B1DCA72-2453-80AF-94B5-BE02B4D75807}"/>
                  </a:ext>
                </a:extLst>
              </p:cNvPr>
              <p:cNvSpPr txBox="1">
                <a:spLocks noRot="1" noChangeAspect="1" noMove="1" noResize="1" noEditPoints="1" noAdjustHandles="1" noChangeArrowheads="1" noChangeShapeType="1" noTextEdit="1"/>
              </p:cNvSpPr>
              <p:nvPr/>
            </p:nvSpPr>
            <p:spPr>
              <a:xfrm>
                <a:off x="4889960" y="4310875"/>
                <a:ext cx="1847172" cy="489108"/>
              </a:xfrm>
              <a:prstGeom prst="rect">
                <a:avLst/>
              </a:prstGeom>
              <a:blipFill>
                <a:blip r:embed="rId23"/>
                <a:stretch>
                  <a:fillRect l="-680" r="-2721" b="-35897"/>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P spid="5"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“Currently, the largest transistor count on a commercial processor is 114 billion (~10</a:t>
            </a:r>
            <a:r>
              <a:rPr lang="en-US" sz="1600" baseline="30000" dirty="0"/>
              <a:t>11</a:t>
            </a:r>
            <a:r>
              <a:rPr lang="en-US" sz="1600" dirty="0"/>
              <a:t>). That distinct honor goes to Apple's M1 Ultra chip inside its Mac Studio desktop computer.”</a:t>
            </a:r>
          </a:p>
          <a:p>
            <a:pPr lvl="1"/>
            <a:r>
              <a:rPr lang="en-US" sz="1600" dirty="0"/>
              <a:t>Dec 6, 2022</a:t>
            </a:r>
          </a:p>
          <a:p>
            <a:pPr lvl="1"/>
            <a:r>
              <a:rPr lang="en-US" sz="1600" dirty="0"/>
              <a:t>https://</a:t>
            </a:r>
            <a:r>
              <a:rPr lang="en-US" sz="1600" dirty="0" err="1"/>
              <a:t>www.pcgamer.com</a:t>
            </a:r>
            <a:r>
              <a:rPr lang="en-US" sz="1600" dirty="0"/>
              <a:t>/intel-says-there-will-be-one-trillion-transistors-on-chips-by-2030/</a:t>
            </a:r>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b="1" i="1" dirty="0"/>
              <a:t>equivalent</a:t>
            </a:r>
            <a:r>
              <a:rPr lang="en-US" sz="1800" dirty="0"/>
              <a:t> if they compute the same Boolean function (i.e. have the same truth table).</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Boolean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b="1" i="1" dirty="0"/>
              <a:t>Boolean identity </a:t>
            </a:r>
            <a:r>
              <a:rPr lang="en-US" sz="1800" dirty="0"/>
              <a:t>is a rule that allows us to rewrite logical expressions into </a:t>
            </a:r>
            <a:r>
              <a:rPr lang="en-US" sz="1800" b="1" i="1" dirty="0"/>
              <a:t>equivalent</a:t>
            </a:r>
            <a:r>
              <a:rPr lang="en-US" sz="1800" dirty="0"/>
              <a:t> logical expressions, which may yield </a:t>
            </a:r>
            <a:r>
              <a:rPr lang="en-US" sz="1800" i="1" dirty="0"/>
              <a:t>better (i.e.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412152" y="-56703"/>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flipV="1">
            <a:off x="646627" y="3372256"/>
            <a:ext cx="7544062" cy="2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1488228" cy="263534"/>
              </a:xfrm>
              <a:prstGeom prst="rect">
                <a:avLst/>
              </a:prstGeom>
              <a:blipFill>
                <a:blip r:embed="rId19"/>
                <a:stretch>
                  <a:fillRect l="-1695" t="-4545" r="-84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784526" cy="263534"/>
              </a:xfrm>
              <a:prstGeom prst="rect">
                <a:avLst/>
              </a:prstGeom>
              <a:blipFill>
                <a:blip r:embed="rId20"/>
                <a:stretch>
                  <a:fillRect l="-2128" t="-4545" r="-14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7544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81102"/>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609920"/>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𝐴</m:t>
                      </m:r>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r="-263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575391" y="3717889"/>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575391" y="3717889"/>
                <a:ext cx="889987" cy="369332"/>
              </a:xfrm>
              <a:prstGeom prst="rect">
                <a:avLst/>
              </a:prstGeom>
              <a:blipFill>
                <a:blip r:embed="rId4"/>
                <a:stretch>
                  <a:fillRect l="-7042" r="-5634"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739610" y="4691773"/>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2337969" y="2481288"/>
            <a:ext cx="535550" cy="1014818"/>
          </a:xfrm>
          <a:custGeom>
            <a:avLst/>
            <a:gdLst>
              <a:gd name="connsiteX0" fmla="*/ 6762 w 535550"/>
              <a:gd name="connsiteY0" fmla="*/ 1014818 h 1014818"/>
              <a:gd name="connsiteX1" fmla="*/ 6762 w 535550"/>
              <a:gd name="connsiteY1" fmla="*/ 698728 h 1014818"/>
              <a:gd name="connsiteX2" fmla="*/ 12703 w 535550"/>
              <a:gd name="connsiteY2" fmla="*/ 615545 h 1014818"/>
              <a:gd name="connsiteX3" fmla="*/ 24586 w 535550"/>
              <a:gd name="connsiteY3" fmla="*/ 565636 h 1014818"/>
              <a:gd name="connsiteX4" fmla="*/ 30528 w 535550"/>
              <a:gd name="connsiteY4" fmla="*/ 515727 h 1014818"/>
              <a:gd name="connsiteX5" fmla="*/ 54293 w 535550"/>
              <a:gd name="connsiteY5" fmla="*/ 415909 h 1014818"/>
              <a:gd name="connsiteX6" fmla="*/ 60234 w 535550"/>
              <a:gd name="connsiteY6" fmla="*/ 366000 h 1014818"/>
              <a:gd name="connsiteX7" fmla="*/ 84001 w 535550"/>
              <a:gd name="connsiteY7" fmla="*/ 266182 h 1014818"/>
              <a:gd name="connsiteX8" fmla="*/ 95883 w 535550"/>
              <a:gd name="connsiteY8" fmla="*/ 216273 h 1014818"/>
              <a:gd name="connsiteX9" fmla="*/ 107766 w 535550"/>
              <a:gd name="connsiteY9" fmla="*/ 166364 h 1014818"/>
              <a:gd name="connsiteX10" fmla="*/ 125590 w 535550"/>
              <a:gd name="connsiteY10" fmla="*/ 149727 h 1014818"/>
              <a:gd name="connsiteX11" fmla="*/ 161239 w 535550"/>
              <a:gd name="connsiteY11" fmla="*/ 83182 h 1014818"/>
              <a:gd name="connsiteX12" fmla="*/ 202829 w 535550"/>
              <a:gd name="connsiteY12" fmla="*/ 49909 h 1014818"/>
              <a:gd name="connsiteX13" fmla="*/ 220654 w 535550"/>
              <a:gd name="connsiteY13" fmla="*/ 33273 h 1014818"/>
              <a:gd name="connsiteX14" fmla="*/ 392955 w 535550"/>
              <a:gd name="connsiteY14" fmla="*/ 0 h 1014818"/>
              <a:gd name="connsiteX15" fmla="*/ 535550 w 535550"/>
              <a:gd name="connsiteY15" fmla="*/ 16637 h 10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5550" h="1014818" extrusionOk="0">
                <a:moveTo>
                  <a:pt x="6762" y="1014818"/>
                </a:moveTo>
                <a:cubicBezTo>
                  <a:pt x="-4101" y="857086"/>
                  <a:pt x="-8587" y="920368"/>
                  <a:pt x="6762" y="698728"/>
                </a:cubicBezTo>
                <a:cubicBezTo>
                  <a:pt x="9125" y="670887"/>
                  <a:pt x="4167" y="642181"/>
                  <a:pt x="12703" y="615545"/>
                </a:cubicBezTo>
                <a:cubicBezTo>
                  <a:pt x="13869" y="598134"/>
                  <a:pt x="21248" y="584316"/>
                  <a:pt x="24586" y="565636"/>
                </a:cubicBezTo>
                <a:cubicBezTo>
                  <a:pt x="25235" y="548774"/>
                  <a:pt x="30304" y="532403"/>
                  <a:pt x="30528" y="515727"/>
                </a:cubicBezTo>
                <a:cubicBezTo>
                  <a:pt x="37464" y="480771"/>
                  <a:pt x="54293" y="415909"/>
                  <a:pt x="54293" y="415909"/>
                </a:cubicBezTo>
                <a:cubicBezTo>
                  <a:pt x="54645" y="399024"/>
                  <a:pt x="56348" y="382125"/>
                  <a:pt x="60234" y="366000"/>
                </a:cubicBezTo>
                <a:cubicBezTo>
                  <a:pt x="66558" y="325207"/>
                  <a:pt x="72420" y="304539"/>
                  <a:pt x="84001" y="266182"/>
                </a:cubicBezTo>
                <a:cubicBezTo>
                  <a:pt x="88065" y="246800"/>
                  <a:pt x="86815" y="238681"/>
                  <a:pt x="95883" y="216273"/>
                </a:cubicBezTo>
                <a:cubicBezTo>
                  <a:pt x="98918" y="199487"/>
                  <a:pt x="102192" y="173668"/>
                  <a:pt x="107766" y="166364"/>
                </a:cubicBezTo>
                <a:cubicBezTo>
                  <a:pt x="114095" y="161396"/>
                  <a:pt x="120124" y="158333"/>
                  <a:pt x="125590" y="149727"/>
                </a:cubicBezTo>
                <a:cubicBezTo>
                  <a:pt x="139563" y="132600"/>
                  <a:pt x="149125" y="97585"/>
                  <a:pt x="161239" y="83182"/>
                </a:cubicBezTo>
                <a:cubicBezTo>
                  <a:pt x="209148" y="38766"/>
                  <a:pt x="152349" y="83488"/>
                  <a:pt x="202829" y="49909"/>
                </a:cubicBezTo>
                <a:cubicBezTo>
                  <a:pt x="208713" y="45113"/>
                  <a:pt x="213966" y="35803"/>
                  <a:pt x="220654" y="33273"/>
                </a:cubicBezTo>
                <a:cubicBezTo>
                  <a:pt x="267549" y="10443"/>
                  <a:pt x="353248" y="3845"/>
                  <a:pt x="392955" y="0"/>
                </a:cubicBezTo>
                <a:cubicBezTo>
                  <a:pt x="496033" y="18655"/>
                  <a:pt x="446173" y="17901"/>
                  <a:pt x="535550" y="16637"/>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5344963" y="3465097"/>
            <a:ext cx="1710212" cy="307777"/>
          </a:xfrm>
          <a:prstGeom prst="rect">
            <a:avLst/>
          </a:prstGeom>
          <a:noFill/>
        </p:spPr>
        <p:txBody>
          <a:bodyPr wrap="none" rtlCol="0">
            <a:spAutoFit/>
          </a:bodyPr>
          <a:lstStyle/>
          <a:p>
            <a:r>
              <a:rPr lang="en-US" dirty="0"/>
              <a:t>By Absorption AND</a:t>
            </a:r>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455546" y="3925886"/>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2921540"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002192"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t>
                  </a:r>
                  <a:r>
                    <a:rPr lang="en-US" dirty="0">
                      <a:solidFill>
                        <a:srgbClr val="FF0000"/>
                      </a:solidFill>
                      <a:latin typeface="Courier" pitchFamily="2" charset="0"/>
                    </a:rPr>
                    <a:t>C</a:t>
                  </a:r>
                  <a:r>
                    <a:rPr lang="en-US" dirty="0">
                      <a:solidFill>
                        <a:srgbClr val="002060"/>
                      </a:solidFill>
                      <a:latin typeface="Courier" pitchFamily="2" charset="0"/>
                    </a:rPr>
                    <a:t>A</a:t>
                  </a:r>
                </a:p>
                <a:p>
                  <a:r>
                    <a:rPr lang="en-US" dirty="0">
                      <a:latin typeface="Courier" pitchFamily="2" charset="0"/>
                    </a:rPr>
                    <a:t>A B (A+B) X=(A+B)A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C7191E-5B5A-0C9A-BC97-434DE9EE56DE}"/>
                  </a:ext>
                </a:extLst>
              </p:cNvPr>
              <p:cNvSpPr txBox="1"/>
              <p:nvPr/>
            </p:nvSpPr>
            <p:spPr>
              <a:xfrm>
                <a:off x="3113153" y="2521940"/>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5" name="TextBox 4">
                <a:extLst>
                  <a:ext uri="{FF2B5EF4-FFF2-40B4-BE49-F238E27FC236}">
                    <a16:creationId xmlns:a16="http://schemas.microsoft.com/office/drawing/2014/main" id="{9EC7191E-5B5A-0C9A-BC97-434DE9EE56DE}"/>
                  </a:ext>
                </a:extLst>
              </p:cNvPr>
              <p:cNvSpPr txBox="1">
                <a:spLocks noRot="1" noChangeAspect="1" noMove="1" noResize="1" noEditPoints="1" noAdjustHandles="1" noChangeArrowheads="1" noChangeShapeType="1" noTextEdit="1"/>
              </p:cNvSpPr>
              <p:nvPr/>
            </p:nvSpPr>
            <p:spPr>
              <a:xfrm>
                <a:off x="3113153" y="2521940"/>
                <a:ext cx="1920334" cy="369332"/>
              </a:xfrm>
              <a:prstGeom prst="rect">
                <a:avLst/>
              </a:prstGeom>
              <a:blipFill>
                <a:blip r:embed="rId5"/>
                <a:stretch>
                  <a:fillRect l="-3289"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34493AA-E6B2-9F6E-FAB6-136B408A4EC5}"/>
              </a:ext>
            </a:extLst>
          </p:cNvPr>
          <p:cNvSpPr txBox="1"/>
          <p:nvPr/>
        </p:nvSpPr>
        <p:spPr>
          <a:xfrm>
            <a:off x="3021651" y="2290908"/>
            <a:ext cx="1918859" cy="307777"/>
          </a:xfrm>
          <a:prstGeom prst="rect">
            <a:avLst/>
          </a:prstGeom>
          <a:noFill/>
        </p:spPr>
        <p:txBody>
          <a:bodyPr wrap="none" rtlCol="0">
            <a:spAutoFit/>
          </a:bodyPr>
          <a:lstStyle/>
          <a:p>
            <a:r>
              <a:rPr lang="en-US" dirty="0"/>
              <a:t>By Commutative AND</a:t>
            </a:r>
          </a:p>
        </p:txBody>
      </p:sp>
      <p:sp>
        <p:nvSpPr>
          <p:cNvPr id="10" name="Freeform 9">
            <a:extLst>
              <a:ext uri="{FF2B5EF4-FFF2-40B4-BE49-F238E27FC236}">
                <a16:creationId xmlns:a16="http://schemas.microsoft.com/office/drawing/2014/main" id="{D7D71953-1407-DF56-18CF-F595AE74F2E6}"/>
              </a:ext>
            </a:extLst>
          </p:cNvPr>
          <p:cNvSpPr/>
          <p:nvPr/>
        </p:nvSpPr>
        <p:spPr>
          <a:xfrm rot="10800000" flipV="1">
            <a:off x="5057705" y="2706606"/>
            <a:ext cx="990600" cy="758491"/>
          </a:xfrm>
          <a:custGeom>
            <a:avLst/>
            <a:gdLst>
              <a:gd name="connsiteX0" fmla="*/ 12507 w 990600"/>
              <a:gd name="connsiteY0" fmla="*/ 758491 h 758491"/>
              <a:gd name="connsiteX1" fmla="*/ 12507 w 990600"/>
              <a:gd name="connsiteY1" fmla="*/ 522240 h 758491"/>
              <a:gd name="connsiteX2" fmla="*/ 23498 w 990600"/>
              <a:gd name="connsiteY2" fmla="*/ 460068 h 758491"/>
              <a:gd name="connsiteX3" fmla="*/ 45477 w 990600"/>
              <a:gd name="connsiteY3" fmla="*/ 422765 h 758491"/>
              <a:gd name="connsiteX4" fmla="*/ 56467 w 990600"/>
              <a:gd name="connsiteY4" fmla="*/ 385463 h 758491"/>
              <a:gd name="connsiteX5" fmla="*/ 100426 w 990600"/>
              <a:gd name="connsiteY5" fmla="*/ 310857 h 758491"/>
              <a:gd name="connsiteX6" fmla="*/ 111415 w 990600"/>
              <a:gd name="connsiteY6" fmla="*/ 273554 h 758491"/>
              <a:gd name="connsiteX7" fmla="*/ 155375 w 990600"/>
              <a:gd name="connsiteY7" fmla="*/ 198949 h 758491"/>
              <a:gd name="connsiteX8" fmla="*/ 177354 w 990600"/>
              <a:gd name="connsiteY8" fmla="*/ 161646 h 758491"/>
              <a:gd name="connsiteX9" fmla="*/ 199334 w 990600"/>
              <a:gd name="connsiteY9" fmla="*/ 124343 h 758491"/>
              <a:gd name="connsiteX10" fmla="*/ 232303 w 990600"/>
              <a:gd name="connsiteY10" fmla="*/ 111908 h 758491"/>
              <a:gd name="connsiteX11" fmla="*/ 298242 w 990600"/>
              <a:gd name="connsiteY11" fmla="*/ 62171 h 758491"/>
              <a:gd name="connsiteX12" fmla="*/ 375171 w 990600"/>
              <a:gd name="connsiteY12" fmla="*/ 37302 h 758491"/>
              <a:gd name="connsiteX13" fmla="*/ 408141 w 990600"/>
              <a:gd name="connsiteY13" fmla="*/ 24868 h 758491"/>
              <a:gd name="connsiteX14" fmla="*/ 726845 w 990600"/>
              <a:gd name="connsiteY14" fmla="*/ 0 h 758491"/>
              <a:gd name="connsiteX15" fmla="*/ 990600 w 990600"/>
              <a:gd name="connsiteY15" fmla="*/ 12435 h 75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758491" extrusionOk="0">
                <a:moveTo>
                  <a:pt x="12507" y="758491"/>
                </a:moveTo>
                <a:cubicBezTo>
                  <a:pt x="-10926" y="637499"/>
                  <a:pt x="-9214" y="688146"/>
                  <a:pt x="12507" y="522240"/>
                </a:cubicBezTo>
                <a:cubicBezTo>
                  <a:pt x="16642" y="501671"/>
                  <a:pt x="13043" y="479981"/>
                  <a:pt x="23498" y="460068"/>
                </a:cubicBezTo>
                <a:cubicBezTo>
                  <a:pt x="27752" y="446450"/>
                  <a:pt x="39226" y="438034"/>
                  <a:pt x="45477" y="422765"/>
                </a:cubicBezTo>
                <a:cubicBezTo>
                  <a:pt x="49517" y="410418"/>
                  <a:pt x="51044" y="397016"/>
                  <a:pt x="56467" y="385463"/>
                </a:cubicBezTo>
                <a:cubicBezTo>
                  <a:pt x="69297" y="359336"/>
                  <a:pt x="100426" y="310857"/>
                  <a:pt x="100426" y="310857"/>
                </a:cubicBezTo>
                <a:cubicBezTo>
                  <a:pt x="103221" y="298290"/>
                  <a:pt x="105260" y="285511"/>
                  <a:pt x="111415" y="273554"/>
                </a:cubicBezTo>
                <a:cubicBezTo>
                  <a:pt x="124207" y="247076"/>
                  <a:pt x="139505" y="225508"/>
                  <a:pt x="155375" y="198949"/>
                </a:cubicBezTo>
                <a:cubicBezTo>
                  <a:pt x="166445" y="185387"/>
                  <a:pt x="167677" y="180652"/>
                  <a:pt x="177354" y="161646"/>
                </a:cubicBezTo>
                <a:cubicBezTo>
                  <a:pt x="182397" y="148843"/>
                  <a:pt x="188227" y="130233"/>
                  <a:pt x="199334" y="124343"/>
                </a:cubicBezTo>
                <a:cubicBezTo>
                  <a:pt x="211186" y="121482"/>
                  <a:pt x="222269" y="119237"/>
                  <a:pt x="232303" y="111908"/>
                </a:cubicBezTo>
                <a:cubicBezTo>
                  <a:pt x="256706" y="99413"/>
                  <a:pt x="275245" y="74150"/>
                  <a:pt x="298242" y="62171"/>
                </a:cubicBezTo>
                <a:cubicBezTo>
                  <a:pt x="389128" y="21996"/>
                  <a:pt x="281846" y="53144"/>
                  <a:pt x="375171" y="37302"/>
                </a:cubicBezTo>
                <a:cubicBezTo>
                  <a:pt x="384555" y="33989"/>
                  <a:pt x="396229" y="26689"/>
                  <a:pt x="408141" y="24868"/>
                </a:cubicBezTo>
                <a:cubicBezTo>
                  <a:pt x="490105" y="7329"/>
                  <a:pt x="654422" y="3190"/>
                  <a:pt x="726845" y="0"/>
                </a:cubicBezTo>
                <a:cubicBezTo>
                  <a:pt x="917456" y="12484"/>
                  <a:pt x="819237" y="18303"/>
                  <a:pt x="990600" y="12435"/>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3726</TotalTime>
  <Words>5074</Words>
  <Application>Microsoft Macintosh PowerPoint</Application>
  <PresentationFormat>On-screen Show (16:9)</PresentationFormat>
  <Paragraphs>816</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Cambria Math</vt:lpstr>
      <vt:lpstr>Courier</vt:lpstr>
      <vt:lpstr>Helvetica Neue</vt:lpstr>
      <vt:lpstr>Muli</vt:lpstr>
      <vt:lpstr>Nixie One</vt:lpstr>
      <vt:lpstr>Segoe Print</vt:lpstr>
      <vt:lpstr>Imogen template</vt:lpstr>
      <vt:lpstr>HA4 -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187</cp:revision>
  <cp:lastPrinted>2023-01-22T21:46:54Z</cp:lastPrinted>
  <dcterms:created xsi:type="dcterms:W3CDTF">2020-08-21T15:18:46Z</dcterms:created>
  <dcterms:modified xsi:type="dcterms:W3CDTF">2023-01-30T15:26:05Z</dcterms:modified>
</cp:coreProperties>
</file>